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75" r:id="rId11"/>
    <p:sldId id="265" r:id="rId12"/>
    <p:sldId id="276" r:id="rId13"/>
    <p:sldId id="266" r:id="rId14"/>
    <p:sldId id="267" r:id="rId15"/>
    <p:sldId id="277" r:id="rId16"/>
    <p:sldId id="268" r:id="rId17"/>
    <p:sldId id="269" r:id="rId18"/>
    <p:sldId id="270" r:id="rId19"/>
    <p:sldId id="274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89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3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163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4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76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055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81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14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575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67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24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E1B2-EE86-42E6-A9DD-9D6E5438B10E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6F5C-4388-4B2C-9AE1-54A1D1EF8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5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2708920"/>
            <a:ext cx="7992888" cy="72008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2760651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ЯКОСТІ ПРОДУКТІВ ХАРЧУВАННЯ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6213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3393"/>
            <a:ext cx="3859832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2656"/>
            <a:ext cx="3888432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40968"/>
            <a:ext cx="5233764" cy="3489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7840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424936" cy="1752600"/>
          </a:xfrm>
        </p:spPr>
        <p:txBody>
          <a:bodyPr>
            <a:noAutofit/>
          </a:bodyPr>
          <a:lstStyle/>
          <a:p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Експертний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 —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показників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продукції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вирішення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того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приймається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експериментами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експертну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групу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включають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високо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кваліфікованих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працівників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 —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думок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соціологічного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опитування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відношенню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821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" y="20277"/>
            <a:ext cx="5355583" cy="33198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947" y="3068960"/>
            <a:ext cx="5665053" cy="37785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9113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784976" cy="1752600"/>
          </a:xfrm>
        </p:spPr>
        <p:txBody>
          <a:bodyPr>
            <a:noAutofit/>
          </a:bodyPr>
          <a:lstStyle/>
          <a:p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Фізичними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методами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щільність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температуру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плавлення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застигання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кипіння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оптичні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Щільність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рідин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ареометром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піктометром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по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щільності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спирту в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алкогольних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напоях,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вміст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розчинах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оцтової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природу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рослинного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масла і т. д. На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ареометра (спиртомера)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градуювання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зроблена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процентним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вмістом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спирту. </a:t>
            </a:r>
          </a:p>
          <a:p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плавлення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застигання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кипіння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термометром. 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8529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1752600"/>
          </a:xfrm>
        </p:spPr>
        <p:txBody>
          <a:bodyPr>
            <a:noAutofit/>
          </a:bodyPr>
          <a:lstStyle/>
          <a:p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Концентрацію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солей, 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натуральність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чистоту масел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рефрактометрическим за кутом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заломлення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пропускається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тонкий шар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досліджуваної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укладена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призмами рефрактометра. </a:t>
            </a:r>
          </a:p>
          <a:p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аміаку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нітритів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м'ясних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продуктах,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свинцю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консервах,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заліза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сивушних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масел в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спиртних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напоях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колориметричними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методами (за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інтенсивністю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забарвлення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11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6912"/>
            <a:ext cx="6372200" cy="4212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1962"/>
            <a:ext cx="6084168" cy="36950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70354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96944" cy="1752600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концентрації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оляриметричний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 -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відхилення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поляризованого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пройшов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призми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через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Хімічними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методами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встановлюють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відповідність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вимогам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стандартів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вмісту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харчових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продуктах води, жиру,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цукру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кухонної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солі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золи, спирту, кислот.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Відхилення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змісті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складових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продуктів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впливають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поживну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цінність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смакові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достоїнства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стійкість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зберіганні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64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8136904" cy="1752600"/>
          </a:xfrm>
        </p:spPr>
        <p:txBody>
          <a:bodyPr>
            <a:noAutofit/>
          </a:bodyPr>
          <a:lstStyle/>
          <a:p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Мікробіологічні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бактеріального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обсіменіння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хвороботворних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гнильних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мікробів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шкідливих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прискорюють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псування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зберіганні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здійснюються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харчовими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лабораторіями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санепідемстанцій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санітарним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станом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торгівлі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громадського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харчування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562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6864" cy="1752600"/>
          </a:xfrm>
        </p:spPr>
        <p:txBody>
          <a:bodyPr>
            <a:noAutofit/>
          </a:bodyPr>
          <a:lstStyle/>
          <a:p>
            <a:r>
              <a:rPr lang="ru-RU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свинини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віком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вгодованості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Характеристика </a:t>
            </a:r>
            <a:r>
              <a:rPr lang="ru-RU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категорій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вгодованості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залежності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категорій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вгодованості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свинину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класифікують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на: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беконна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свинина (І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м'ясна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свинина - молодняк 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обрізна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(ІІ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жирна свинина (ІІІ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свинина для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промислової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переробки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д)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м'ясо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поросят (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е) свинина, яка не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відповідає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вимогам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стандартів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показниками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категорій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87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888432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8640"/>
            <a:ext cx="3901440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76" y="3140968"/>
            <a:ext cx="5760640" cy="3112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0759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280920" cy="1752600"/>
          </a:xfrm>
        </p:spPr>
        <p:txBody>
          <a:bodyPr>
            <a:noAutofit/>
          </a:bodyPr>
          <a:lstStyle/>
          <a:p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продукції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належить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числа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основоположних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складових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конкурентоспроможності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якістю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товарів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розуміється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сукупність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властивостей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складають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розглядається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певних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умов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експлуатації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споживання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зробити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вихідну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характеристику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продукції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прийнято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властивість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продукції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розділити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складні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2920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064896" cy="17526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вгодованості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свинини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судять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товщині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шпику над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остистими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відростками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спинних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хребців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6-м і 7-м ребрами без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урахування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товщини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шкури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для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мороженої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свинини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товщина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шпика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зменшується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0,5 см.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поросят-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молочників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відносять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тушки вагою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1,3 до 5 кг,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округлу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форму і не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виступають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остисті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відростки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хребців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ребра, до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тушки вагою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до 12 кг,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недостатньо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округлі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злегка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виділяються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остисті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відростки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хребців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підшкірний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жир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покриває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спинну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лопаткову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задню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туші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082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24936" cy="1752600"/>
          </a:xfrm>
        </p:spPr>
        <p:txBody>
          <a:bodyPr>
            <a:noAutofit/>
          </a:bodyPr>
          <a:lstStyle/>
          <a:p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Беконна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свинина повинна бути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отримана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беконних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свиней 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добре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розвинену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м'язову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тканину, особливо на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Спілкою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поперекової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заднетазових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частинах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шпик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щільний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твердий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білого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кольору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рожевим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відтінком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всій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напівтуші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винятком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холки;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нежноволокністую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м'язову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тканину з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прошарками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жиру; на поперечному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розрізі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грудної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менше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двох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прошарків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м'язової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тканини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тонку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шкуру без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пігментації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без складок,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порізів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синців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подряпин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Свинину,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отриману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знімання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шпику з туш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жирної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відносять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обрізної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Свинину і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туші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підсвинків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відповідають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вгодованості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вимогам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м'ясної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 тушки поросят,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відповідають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вимогам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відносять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худих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178927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496944" cy="1752600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Клейма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вгодованості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ставлять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лопаткової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напівтуш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туш.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Жирну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свинину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позначають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круглим клеймом,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беконну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круглим клеймом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праворуч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літерою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«Б»,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м'ясну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обрізну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квадратним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худу -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трикутним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Клейма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вгодованості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тушок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поросят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наносять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бирку, яку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прив'язують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задньої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ніжці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поросят -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кругле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клеймо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«М»,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квадратне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клеймо і буква «П». 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807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496944" cy="1752600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оцінці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враховують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калорійність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енергетичну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спроможність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вмістом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незамінних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амінокислот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полінасичених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кислот,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вітамінів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мінеральних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солей,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тонізуючих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сполук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органолептичні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форму,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зовнішній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забарвлення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консистенцію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смак і запах. Для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багатьох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роль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вживання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стійкість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зберіганні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продукту в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цілому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сумою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урахуванням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коефіцієнта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значущості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кожного з них. 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611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70" y="335216"/>
            <a:ext cx="3950298" cy="25897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73016"/>
            <a:ext cx="3960440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3573016"/>
            <a:ext cx="3960441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8506"/>
            <a:ext cx="3960440" cy="25564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660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280920" cy="1752600"/>
          </a:xfrm>
        </p:spPr>
        <p:txBody>
          <a:bodyPr>
            <a:noAutofit/>
          </a:bodyPr>
          <a:lstStyle/>
          <a:p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надходять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супроводжується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якісним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посвідченням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сертифікат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громадського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харчування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органолептично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сумніву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лабораторним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відібраних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зразків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Зразок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дозволяє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судити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достоїнства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всієї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приймається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товару,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середнім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Для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отримання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середнього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зразка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беруть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декількох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одиниць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упаковки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невеликі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продукту (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виїмки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змішують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відбирають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пробу. 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456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5949280" cy="5949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00555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1752600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відборі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проб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рідини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ретельно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перемішують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беруть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виїмки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глибин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дрібнозернистих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сипучих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масла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коров'ячого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сирів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морозива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відбирають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спеціальними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щупами. Величина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середнього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зразка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кожного товару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стандартами.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органолептичної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визнано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відповідним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вимогам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стандартів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середній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зразок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повертається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звідки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узятий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при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необхідності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направляється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лабораторії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аналізу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фізико-хімічними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показниками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середнього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зразка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відбирають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середню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пробу, яку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ретельно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упаковують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опечатують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пломбують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0684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1187624" y="1340768"/>
            <a:ext cx="6912768" cy="175260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Для </a:t>
            </a:r>
            <a:r>
              <a:rPr lang="ru-RU" sz="3600" i="1" dirty="0" err="1" smtClean="0">
                <a:solidFill>
                  <a:schemeClr val="tx1"/>
                </a:solidFill>
              </a:rPr>
              <a:t>визначення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</a:rPr>
              <a:t>якості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</a:rPr>
              <a:t>харчових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</a:rPr>
              <a:t>продуктів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</a:rPr>
              <a:t>також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</a:rPr>
              <a:t>вигористовують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</a:rPr>
              <a:t>органолептичний</a:t>
            </a:r>
            <a:r>
              <a:rPr lang="ru-RU" sz="3600" i="1" dirty="0" smtClean="0">
                <a:solidFill>
                  <a:schemeClr val="tx1"/>
                </a:solidFill>
              </a:rPr>
              <a:t>, </a:t>
            </a:r>
            <a:r>
              <a:rPr lang="ru-RU" sz="3600" i="1" dirty="0" err="1" smtClean="0">
                <a:solidFill>
                  <a:schemeClr val="tx1"/>
                </a:solidFill>
              </a:rPr>
              <a:t>експертний</a:t>
            </a:r>
            <a:r>
              <a:rPr lang="ru-RU" sz="3600" i="1" dirty="0" smtClean="0">
                <a:solidFill>
                  <a:schemeClr val="tx1"/>
                </a:solidFill>
              </a:rPr>
              <a:t>, </a:t>
            </a:r>
            <a:r>
              <a:rPr lang="ru-RU" sz="3600" i="1" dirty="0" err="1" smtClean="0">
                <a:solidFill>
                  <a:schemeClr val="tx1"/>
                </a:solidFill>
              </a:rPr>
              <a:t>соціальний</a:t>
            </a:r>
            <a:r>
              <a:rPr lang="ru-RU" sz="3600" i="1" dirty="0" smtClean="0">
                <a:solidFill>
                  <a:schemeClr val="tx1"/>
                </a:solidFill>
              </a:rPr>
              <a:t>, </a:t>
            </a:r>
            <a:r>
              <a:rPr lang="ru-RU" sz="3600" i="1" dirty="0" err="1" smtClean="0">
                <a:solidFill>
                  <a:schemeClr val="tx1"/>
                </a:solidFill>
              </a:rPr>
              <a:t>фізичний</a:t>
            </a:r>
            <a:r>
              <a:rPr lang="ru-RU" sz="3600" i="1" dirty="0" smtClean="0">
                <a:solidFill>
                  <a:schemeClr val="tx1"/>
                </a:solidFill>
              </a:rPr>
              <a:t>, </a:t>
            </a:r>
            <a:r>
              <a:rPr lang="ru-RU" sz="3600" i="1" dirty="0" err="1" smtClean="0">
                <a:solidFill>
                  <a:schemeClr val="tx1"/>
                </a:solidFill>
              </a:rPr>
              <a:t>хімічний</a:t>
            </a:r>
            <a:r>
              <a:rPr lang="ru-RU" sz="3600" i="1" dirty="0" smtClean="0">
                <a:solidFill>
                  <a:schemeClr val="tx1"/>
                </a:solidFill>
              </a:rPr>
              <a:t>, </a:t>
            </a:r>
            <a:r>
              <a:rPr lang="ru-RU" sz="3600" i="1" dirty="0" err="1" smtClean="0">
                <a:solidFill>
                  <a:schemeClr val="tx1"/>
                </a:solidFill>
              </a:rPr>
              <a:t>оляриметричний</a:t>
            </a:r>
            <a:r>
              <a:rPr lang="ru-RU" sz="3600" i="1" dirty="0" smtClean="0">
                <a:solidFill>
                  <a:schemeClr val="tx1"/>
                </a:solidFill>
              </a:rPr>
              <a:t>, </a:t>
            </a:r>
            <a:r>
              <a:rPr lang="ru-RU" sz="3600" i="1" dirty="0" err="1" smtClean="0">
                <a:solidFill>
                  <a:schemeClr val="tx1"/>
                </a:solidFill>
              </a:rPr>
              <a:t>мікробіологічний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</a:rPr>
              <a:t>методи</a:t>
            </a:r>
            <a:endParaRPr lang="ru-RU" sz="3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10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208912" cy="1752600"/>
          </a:xfrm>
        </p:spPr>
        <p:txBody>
          <a:bodyPr>
            <a:noAutofit/>
          </a:bodyPr>
          <a:lstStyle/>
          <a:p>
            <a:r>
              <a:rPr lang="ru-RU" sz="2400" b="1" i="1" dirty="0" err="1" smtClean="0">
                <a:solidFill>
                  <a:schemeClr val="tx1"/>
                </a:solidFill>
                <a:effectLst/>
                <a:latin typeface="Arial"/>
              </a:rPr>
              <a:t>Органолептичний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Arial"/>
              </a:rPr>
              <a:t> метод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 —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визначає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якість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продуктів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за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допомогою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органів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чуття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,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зору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, нюху,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дотику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, слуху, смак.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Починають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оцінку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якості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продуктів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із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зовнішнього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вигляду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, а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потім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визначають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смак, запах,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консистенцію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. Перед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органолептичною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оцінкою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перевіряють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упаковку,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маркування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продукту. Часто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користуються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методом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пробної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варки, жарки,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невеликої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кількості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продукту.</a:t>
            </a:r>
          </a:p>
          <a:p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Органолептичні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методи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 —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вирізняються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швидкістю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визначення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і не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вимагають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великих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матеріальних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затрат.</a:t>
            </a:r>
          </a:p>
          <a:p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Точність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оцінки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залежить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від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знань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,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навиків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, практичного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досвіду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.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Застосовують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бальну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систему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оцінки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якості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, суть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полягає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в тому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що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кожному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показнику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якості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товару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присвоюється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певна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кількість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балів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.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Бальна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оцінка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проводиться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відповідно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стандарту на </a:t>
            </a:r>
            <a:r>
              <a:rPr lang="ru-RU" sz="2400" b="0" i="1" dirty="0" err="1" smtClean="0">
                <a:solidFill>
                  <a:schemeClr val="tx1"/>
                </a:solidFill>
                <a:effectLst/>
                <a:latin typeface="Arial"/>
              </a:rPr>
              <a:t>даний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Arial"/>
              </a:rPr>
              <a:t> продукт.</a:t>
            </a:r>
            <a:endParaRPr lang="ru-RU" sz="2400" b="0" i="1" dirty="0">
              <a:solidFill>
                <a:schemeClr val="tx1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3104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1029</Words>
  <Application>Microsoft Office PowerPoint</Application>
  <PresentationFormat>Экран (4:3)</PresentationFormat>
  <Paragraphs>35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Vlad</cp:lastModifiedBy>
  <cp:revision>7</cp:revision>
  <dcterms:created xsi:type="dcterms:W3CDTF">2015-11-18T19:29:20Z</dcterms:created>
  <dcterms:modified xsi:type="dcterms:W3CDTF">2015-11-18T20:32:18Z</dcterms:modified>
</cp:coreProperties>
</file>